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58" r:id="rId4"/>
    <p:sldId id="264" r:id="rId5"/>
    <p:sldId id="259" r:id="rId6"/>
    <p:sldId id="265" r:id="rId7"/>
    <p:sldId id="260" r:id="rId8"/>
    <p:sldId id="266" r:id="rId9"/>
    <p:sldId id="261" r:id="rId10"/>
    <p:sldId id="267" r:id="rId11"/>
    <p:sldId id="26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800"/>
    <a:srgbClr val="00FF00"/>
    <a:srgbClr val="E329AE"/>
    <a:srgbClr val="F260C1"/>
    <a:srgbClr val="E1ADD3"/>
    <a:srgbClr val="D95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E5073-B906-4DBA-967C-B6C85202A4D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CB1F-955B-4A69-A8B3-C4C7C7F60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77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E5073-B906-4DBA-967C-B6C85202A4D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CB1F-955B-4A69-A8B3-C4C7C7F60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202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E5073-B906-4DBA-967C-B6C85202A4D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CB1F-955B-4A69-A8B3-C4C7C7F60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676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E5073-B906-4DBA-967C-B6C85202A4D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CB1F-955B-4A69-A8B3-C4C7C7F60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098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E5073-B906-4DBA-967C-B6C85202A4D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CB1F-955B-4A69-A8B3-C4C7C7F60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812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E5073-B906-4DBA-967C-B6C85202A4D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CB1F-955B-4A69-A8B3-C4C7C7F60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725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E5073-B906-4DBA-967C-B6C85202A4D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CB1F-955B-4A69-A8B3-C4C7C7F60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04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E5073-B906-4DBA-967C-B6C85202A4D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CB1F-955B-4A69-A8B3-C4C7C7F60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925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E5073-B906-4DBA-967C-B6C85202A4D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CB1F-955B-4A69-A8B3-C4C7C7F60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050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E5073-B906-4DBA-967C-B6C85202A4D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CB1F-955B-4A69-A8B3-C4C7C7F60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230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E5073-B906-4DBA-967C-B6C85202A4D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CB1F-955B-4A69-A8B3-C4C7C7F60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15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57B7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E5073-B906-4DBA-967C-B6C85202A4D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7CB1F-955B-4A69-A8B3-C4C7C7F60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1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7222" y="2362200"/>
            <a:ext cx="8788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atin typeface="+mj-lt"/>
              </a:rPr>
              <a:t>Тема: Какие бывают растения </a:t>
            </a:r>
          </a:p>
          <a:p>
            <a:pPr algn="ctr"/>
            <a:r>
              <a:rPr lang="ru-RU" sz="2800" b="1" dirty="0" smtClean="0">
                <a:latin typeface="+mj-lt"/>
              </a:rPr>
              <a:t>Класс: 2</a:t>
            </a:r>
            <a:endParaRPr lang="ru-RU" sz="28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74122" y="5689600"/>
            <a:ext cx="368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Выполнила: Васильева Полина </a:t>
            </a:r>
          </a:p>
          <a:p>
            <a:r>
              <a:rPr lang="ru-RU" sz="2000" dirty="0" smtClean="0"/>
              <a:t>Группа: </a:t>
            </a:r>
            <a:r>
              <a:rPr lang="ru-RU" sz="2000" dirty="0" smtClean="0"/>
              <a:t>4-1/4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859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5200" y="1548031"/>
            <a:ext cx="104521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Цель</a:t>
            </a:r>
            <a:r>
              <a:rPr lang="ru-RU" sz="3200" dirty="0"/>
              <a:t>: актуализация имеющихся знаний по теме «Какие бывают </a:t>
            </a:r>
            <a:r>
              <a:rPr lang="ru-RU" sz="3200"/>
              <a:t>растения</a:t>
            </a:r>
            <a:r>
              <a:rPr lang="ru-RU" sz="3200" smtClean="0"/>
              <a:t>».</a:t>
            </a:r>
            <a:endParaRPr lang="ru-RU" sz="3200" dirty="0" smtClean="0"/>
          </a:p>
          <a:p>
            <a:endParaRPr lang="ru-RU" sz="3200" dirty="0"/>
          </a:p>
          <a:p>
            <a:endParaRPr lang="ru-RU" sz="3200" dirty="0" smtClean="0"/>
          </a:p>
          <a:p>
            <a:endParaRPr lang="ru-RU" sz="3200" dirty="0"/>
          </a:p>
          <a:p>
            <a:endParaRPr lang="ru-RU" sz="3200" dirty="0"/>
          </a:p>
          <a:p>
            <a:r>
              <a:rPr lang="ru-RU" sz="3200" dirty="0"/>
              <a:t>Критерии:</a:t>
            </a:r>
          </a:p>
          <a:p>
            <a:r>
              <a:rPr lang="ru-RU" sz="3200" dirty="0"/>
              <a:t>1балл- правильно выполнено задание</a:t>
            </a:r>
          </a:p>
          <a:p>
            <a:r>
              <a:rPr lang="ru-RU" sz="3200" dirty="0"/>
              <a:t>0 баллов - не правильно выполнены задания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65500" y="609600"/>
            <a:ext cx="529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1 </a:t>
            </a:r>
            <a:r>
              <a:rPr lang="ru-RU" sz="3600" b="1" dirty="0" smtClean="0"/>
              <a:t>уровень: Узнавание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6454316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256" y="490636"/>
            <a:ext cx="10665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Какое растение </a:t>
            </a:r>
            <a:r>
              <a:rPr lang="ru-RU" sz="4400" cap="all" dirty="0" smtClean="0"/>
              <a:t>не</a:t>
            </a:r>
            <a:r>
              <a:rPr lang="ru-RU" sz="4400" dirty="0" smtClean="0"/>
              <a:t> растет в нашей стране? </a:t>
            </a:r>
            <a:endParaRPr lang="ru-RU" sz="4400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2736850" y="1761456"/>
            <a:ext cx="2000250" cy="646331"/>
            <a:chOff x="2292350" y="1759059"/>
            <a:chExt cx="2000250" cy="646331"/>
          </a:xfrm>
        </p:grpSpPr>
        <p:sp>
          <p:nvSpPr>
            <p:cNvPr id="3" name="TextBox 2"/>
            <p:cNvSpPr txBox="1"/>
            <p:nvPr/>
          </p:nvSpPr>
          <p:spPr>
            <a:xfrm>
              <a:off x="2495550" y="1759059"/>
              <a:ext cx="1797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/>
                <a:t>Тополь</a:t>
              </a:r>
              <a:endParaRPr lang="ru-RU" dirty="0"/>
            </a:p>
          </p:txBody>
        </p:sp>
        <p:sp>
          <p:nvSpPr>
            <p:cNvPr id="9" name="Овал 8"/>
            <p:cNvSpPr/>
            <p:nvPr/>
          </p:nvSpPr>
          <p:spPr>
            <a:xfrm>
              <a:off x="2292350" y="1974562"/>
              <a:ext cx="203200" cy="215324"/>
            </a:xfrm>
            <a:prstGeom prst="ellipse">
              <a:avLst/>
            </a:prstGeom>
            <a:solidFill>
              <a:srgbClr val="E329A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2736850" y="2766996"/>
            <a:ext cx="2000250" cy="646331"/>
            <a:chOff x="2292350" y="2782669"/>
            <a:chExt cx="2000250" cy="646331"/>
          </a:xfrm>
        </p:grpSpPr>
        <p:sp>
          <p:nvSpPr>
            <p:cNvPr id="7" name="TextBox 6"/>
            <p:cNvSpPr txBox="1"/>
            <p:nvPr/>
          </p:nvSpPr>
          <p:spPr>
            <a:xfrm>
              <a:off x="2495550" y="2782669"/>
              <a:ext cx="1797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/>
                <a:t>Пижма</a:t>
              </a:r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292350" y="3011448"/>
              <a:ext cx="203200" cy="215324"/>
            </a:xfrm>
            <a:prstGeom prst="ellipse">
              <a:avLst/>
            </a:prstGeom>
            <a:solidFill>
              <a:srgbClr val="E329A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2755900" y="3823894"/>
            <a:ext cx="1981200" cy="646331"/>
            <a:chOff x="2311400" y="3837596"/>
            <a:chExt cx="1981200" cy="646331"/>
          </a:xfrm>
        </p:grpSpPr>
        <p:sp>
          <p:nvSpPr>
            <p:cNvPr id="5" name="TextBox 4"/>
            <p:cNvSpPr txBox="1"/>
            <p:nvPr/>
          </p:nvSpPr>
          <p:spPr>
            <a:xfrm>
              <a:off x="2495550" y="3837596"/>
              <a:ext cx="1797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/>
                <a:t>Баобаб</a:t>
              </a:r>
              <a:endParaRPr lang="ru-RU" sz="3600" dirty="0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311400" y="4047975"/>
              <a:ext cx="203200" cy="215324"/>
            </a:xfrm>
            <a:prstGeom prst="ellipse">
              <a:avLst/>
            </a:prstGeom>
            <a:solidFill>
              <a:srgbClr val="E329A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2736850" y="4867517"/>
            <a:ext cx="1981200" cy="646331"/>
            <a:chOff x="2311400" y="4887399"/>
            <a:chExt cx="1981200" cy="646331"/>
          </a:xfrm>
        </p:grpSpPr>
        <p:sp>
          <p:nvSpPr>
            <p:cNvPr id="8" name="TextBox 7"/>
            <p:cNvSpPr txBox="1"/>
            <p:nvPr/>
          </p:nvSpPr>
          <p:spPr>
            <a:xfrm>
              <a:off x="2495550" y="4887399"/>
              <a:ext cx="1797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/>
                <a:t>Вереск </a:t>
              </a:r>
              <a:endParaRPr lang="ru-RU" sz="3600" dirty="0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311400" y="5102902"/>
              <a:ext cx="203200" cy="215324"/>
            </a:xfrm>
            <a:prstGeom prst="ellipse">
              <a:avLst/>
            </a:prstGeom>
            <a:solidFill>
              <a:srgbClr val="E329A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172" name="Picture 4" descr="https://29palms.ru/photo/blog/travel/madag_baobab/resized/006_Klub_puteshestviy_Pavla_Aksenova_Madagaskar_Alleya_Baobabov_Avenue_of_the_Baobabs_Foto_mihtiander_-_Depositphoto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32809" y="1619286"/>
            <a:ext cx="4299047" cy="286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1015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7 L 0.41472 0.14398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7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7650" y="1611819"/>
            <a:ext cx="9626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Цель</a:t>
            </a:r>
            <a:r>
              <a:rPr lang="ru-RU" sz="3200" dirty="0"/>
              <a:t>: воспроизведение усвоенных раннее знаний и применение их в типовых ситуациях</a:t>
            </a:r>
            <a:r>
              <a:rPr lang="ru-RU" sz="3200" dirty="0" smtClean="0"/>
              <a:t>.</a:t>
            </a:r>
          </a:p>
          <a:p>
            <a:endParaRPr lang="ru-RU" sz="3200" dirty="0"/>
          </a:p>
          <a:p>
            <a:endParaRPr lang="ru-RU" sz="3200" dirty="0" smtClean="0"/>
          </a:p>
          <a:p>
            <a:endParaRPr lang="ru-RU" sz="3200" dirty="0"/>
          </a:p>
          <a:p>
            <a:r>
              <a:rPr lang="ru-RU" sz="3200" b="1" dirty="0"/>
              <a:t>Критерии</a:t>
            </a:r>
            <a:r>
              <a:rPr lang="ru-RU" sz="3200" dirty="0"/>
              <a:t>:</a:t>
            </a:r>
          </a:p>
          <a:p>
            <a:r>
              <a:rPr lang="ru-RU" sz="3200" dirty="0"/>
              <a:t>Правильный ответ </a:t>
            </a:r>
            <a:r>
              <a:rPr lang="ru-RU" sz="3200" dirty="0" smtClean="0"/>
              <a:t>– 2 </a:t>
            </a:r>
            <a:r>
              <a:rPr lang="ru-RU" sz="3200" dirty="0"/>
              <a:t>балла</a:t>
            </a:r>
          </a:p>
          <a:p>
            <a:r>
              <a:rPr lang="ru-RU" sz="3200" dirty="0"/>
              <a:t>Не </a:t>
            </a:r>
            <a:r>
              <a:rPr lang="ru-RU" sz="3200" dirty="0" smtClean="0"/>
              <a:t>полностью </a:t>
            </a:r>
            <a:r>
              <a:rPr lang="ru-RU" sz="3200" dirty="0"/>
              <a:t>– 1 балл</a:t>
            </a:r>
          </a:p>
          <a:p>
            <a:r>
              <a:rPr lang="ru-RU" sz="3200" dirty="0"/>
              <a:t>Не выполнено </a:t>
            </a:r>
            <a:r>
              <a:rPr lang="ru-RU" sz="3200" dirty="0" smtClean="0"/>
              <a:t>– 0 баллов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022600" y="572869"/>
            <a:ext cx="661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2 </a:t>
            </a:r>
            <a:r>
              <a:rPr lang="ru-RU" sz="3600" b="1" dirty="0" smtClean="0"/>
              <a:t>уровень: Воспроизведение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5186666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7271" y="464024"/>
            <a:ext cx="10017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Заполни пропуски в предложении. </a:t>
            </a:r>
            <a:endParaRPr lang="ru-RU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6755641" y="1978926"/>
            <a:ext cx="1405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</a:rPr>
              <a:t>с</a:t>
            </a:r>
            <a:r>
              <a:rPr lang="ru-RU" sz="3200" dirty="0" smtClean="0">
                <a:solidFill>
                  <a:srgbClr val="FF0000"/>
                </a:solidFill>
              </a:rPr>
              <a:t>твол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9032" y="1978926"/>
            <a:ext cx="10085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У дерева имеется лишь один ____. У кустарников несколько маленьких _______, растущих от одного _____. У травы имеется мягкий ______. 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6061880" y="2563701"/>
            <a:ext cx="1751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стволов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0496" y="3041077"/>
            <a:ext cx="1593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корня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25635" y="3114946"/>
            <a:ext cx="1705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стебель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938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2100" y="1587500"/>
            <a:ext cx="980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Цель</a:t>
            </a:r>
            <a:r>
              <a:rPr lang="ru-RU" sz="3200" dirty="0"/>
              <a:t>: осмысленное восприятие через моделирование</a:t>
            </a:r>
            <a:r>
              <a:rPr lang="ru-RU" sz="3200" dirty="0" smtClean="0"/>
              <a:t>.</a:t>
            </a:r>
          </a:p>
          <a:p>
            <a:endParaRPr lang="ru-RU" sz="3200" dirty="0"/>
          </a:p>
          <a:p>
            <a:endParaRPr lang="ru-RU" sz="3200" dirty="0" smtClean="0"/>
          </a:p>
          <a:p>
            <a:endParaRPr lang="ru-RU" sz="3200" dirty="0"/>
          </a:p>
          <a:p>
            <a:endParaRPr lang="ru-RU" sz="3200" dirty="0"/>
          </a:p>
          <a:p>
            <a:r>
              <a:rPr lang="ru-RU" sz="3200" b="1" dirty="0"/>
              <a:t>Критерии:</a:t>
            </a:r>
          </a:p>
          <a:p>
            <a:r>
              <a:rPr lang="ru-RU" sz="3200" dirty="0"/>
              <a:t>0- баллов неправильно</a:t>
            </a:r>
          </a:p>
          <a:p>
            <a:r>
              <a:rPr lang="ru-RU" sz="3200" dirty="0"/>
              <a:t>1-2 -балла не полные ответы</a:t>
            </a:r>
          </a:p>
          <a:p>
            <a:r>
              <a:rPr lang="ru-RU" sz="3200" dirty="0"/>
              <a:t>3 -балла правильные ответы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90900" y="5461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3 </a:t>
            </a:r>
            <a:r>
              <a:rPr lang="ru-RU" sz="3600" b="1" dirty="0" smtClean="0"/>
              <a:t>уровень: Понимание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1210462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vsegda-pomnim.com/uploads/posts/2022-04/1649582207_7-vsegda-pomnim-com-p-listvennie-derevya-dlya-detei-foto-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53" t="10277" r="24971" b="37508"/>
          <a:stretch/>
        </p:blipFill>
        <p:spPr bwMode="auto">
          <a:xfrm>
            <a:off x="2656468" y="2071548"/>
            <a:ext cx="1934788" cy="338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vsegda-pomnim.com/uploads/posts/2022-04/1649582207_7-vsegda-pomnim-com-p-listvennie-derevya-dlya-detei-foto-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37" t="9514" r="3282" b="36998"/>
          <a:stretch/>
        </p:blipFill>
        <p:spPr bwMode="auto">
          <a:xfrm>
            <a:off x="9726232" y="2083802"/>
            <a:ext cx="2054977" cy="353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i.pinimg.com/originals/04/4a/01/044a01eeac5b51e966106cff783012bf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27"/>
          <a:stretch/>
        </p:blipFill>
        <p:spPr bwMode="auto">
          <a:xfrm>
            <a:off x="344402" y="2099213"/>
            <a:ext cx="2018442" cy="282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s://gas-kvas.com/uploads/posts/2023-02/1676687334_gas-kvas-com-p-kustarnik-shipovnik-risunok-detskii-4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0" r="41817"/>
          <a:stretch/>
        </p:blipFill>
        <p:spPr bwMode="auto">
          <a:xfrm>
            <a:off x="7062884" y="2083802"/>
            <a:ext cx="2449165" cy="325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https://artpostergallery.ru/userdata/image/thumbs/92/71/92715bede9b78ec8bd14ece65275219c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468" y="2083802"/>
            <a:ext cx="2017667" cy="252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82639" y="163865"/>
            <a:ext cx="99492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Назовите растения показанные на картинках. Какие из них – деревья, какие – кустарники, какие – травы? Объясните свой выбор.</a:t>
            </a:r>
            <a:endParaRPr lang="ru-RU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404792" y="5064650"/>
            <a:ext cx="1870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Орешник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651225" y="5471828"/>
            <a:ext cx="1934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Рябина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80543" y="4663555"/>
            <a:ext cx="2216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Одуванчик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230088" y="5354713"/>
            <a:ext cx="2316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Калина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708070" y="5667555"/>
            <a:ext cx="2091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Ель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14337" y="5471828"/>
            <a:ext cx="2018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Кустарник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686657" y="5854889"/>
            <a:ext cx="1934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Дерево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847716" y="5074059"/>
            <a:ext cx="2017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Трава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223473" y="5733438"/>
            <a:ext cx="2449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Кустарник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53655" y="6116499"/>
            <a:ext cx="1400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Дерево</a:t>
            </a:r>
            <a:r>
              <a:rPr lang="ru-RU" sz="2800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34425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5275" y="1625600"/>
            <a:ext cx="97599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Цель</a:t>
            </a:r>
            <a:r>
              <a:rPr lang="ru-RU" sz="3200" dirty="0"/>
              <a:t>: самостоятельное преобразование усвоенной информации в знакомых ситуациях</a:t>
            </a:r>
            <a:r>
              <a:rPr lang="ru-RU" sz="3200" dirty="0" smtClean="0"/>
              <a:t>.</a:t>
            </a:r>
          </a:p>
          <a:p>
            <a:endParaRPr lang="ru-RU" sz="3200" dirty="0"/>
          </a:p>
          <a:p>
            <a:endParaRPr lang="ru-RU" sz="3200" dirty="0" smtClean="0"/>
          </a:p>
          <a:p>
            <a:endParaRPr lang="ru-RU" sz="3200" dirty="0"/>
          </a:p>
          <a:p>
            <a:r>
              <a:rPr lang="ru-RU" sz="3200" b="1" dirty="0"/>
              <a:t>Критерии</a:t>
            </a:r>
            <a:r>
              <a:rPr lang="ru-RU" sz="3200" dirty="0"/>
              <a:t>:</a:t>
            </a:r>
          </a:p>
          <a:p>
            <a:r>
              <a:rPr lang="ru-RU" sz="3200" dirty="0"/>
              <a:t>0 баллов -не выполнено</a:t>
            </a:r>
          </a:p>
          <a:p>
            <a:r>
              <a:rPr lang="ru-RU" sz="3200" dirty="0"/>
              <a:t>1-3 балла- неточности</a:t>
            </a:r>
          </a:p>
          <a:p>
            <a:r>
              <a:rPr lang="ru-RU" sz="3200" dirty="0" smtClean="0"/>
              <a:t>4 балла- </a:t>
            </a:r>
            <a:r>
              <a:rPr lang="ru-RU" sz="3200" dirty="0"/>
              <a:t>правильный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5275" y="546100"/>
            <a:ext cx="947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4 </a:t>
            </a:r>
            <a:r>
              <a:rPr lang="ru-RU" sz="3600" b="1" dirty="0" smtClean="0"/>
              <a:t>уровень: Применение </a:t>
            </a:r>
            <a:r>
              <a:rPr lang="ru-RU" sz="3600" b="1" dirty="0"/>
              <a:t>в знакомых условиях</a:t>
            </a:r>
          </a:p>
        </p:txBody>
      </p:sp>
    </p:spTree>
    <p:extLst>
      <p:ext uri="{BB962C8B-B14F-4D97-AF65-F5344CB8AC3E}">
        <p14:creationId xmlns:p14="http://schemas.microsoft.com/office/powerpoint/2010/main" val="2534461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080" y="518615"/>
            <a:ext cx="116688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Допишите в каждом столбце по три растения</a:t>
            </a:r>
            <a:endParaRPr lang="ru-RU" sz="4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371517"/>
              </p:ext>
            </p:extLst>
          </p:nvPr>
        </p:nvGraphicFramePr>
        <p:xfrm>
          <a:off x="1616502" y="1920667"/>
          <a:ext cx="8958996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6332">
                  <a:extLst>
                    <a:ext uri="{9D8B030D-6E8A-4147-A177-3AD203B41FA5}">
                      <a16:colId xmlns:a16="http://schemas.microsoft.com/office/drawing/2014/main" val="1707981028"/>
                    </a:ext>
                  </a:extLst>
                </a:gridCol>
                <a:gridCol w="2986332">
                  <a:extLst>
                    <a:ext uri="{9D8B030D-6E8A-4147-A177-3AD203B41FA5}">
                      <a16:colId xmlns:a16="http://schemas.microsoft.com/office/drawing/2014/main" val="1280406732"/>
                    </a:ext>
                  </a:extLst>
                </a:gridCol>
                <a:gridCol w="2986332">
                  <a:extLst>
                    <a:ext uri="{9D8B030D-6E8A-4147-A177-3AD203B41FA5}">
                      <a16:colId xmlns:a16="http://schemas.microsoft.com/office/drawing/2014/main" val="4055005108"/>
                    </a:ext>
                  </a:extLst>
                </a:gridCol>
              </a:tblGrid>
              <a:tr h="50680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Деревья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Травы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Кустарники 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680268"/>
                  </a:ext>
                </a:extLst>
              </a:tr>
              <a:tr h="50680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Дуб</a:t>
                      </a:r>
                    </a:p>
                    <a:p>
                      <a:pPr algn="ctr"/>
                      <a:r>
                        <a:rPr lang="ru-RU" sz="2800" dirty="0" smtClean="0"/>
                        <a:t>Тополь</a:t>
                      </a:r>
                    </a:p>
                    <a:p>
                      <a:pPr algn="ctr"/>
                      <a:r>
                        <a:rPr lang="ru-RU" sz="2800" dirty="0" smtClean="0"/>
                        <a:t>Береза</a:t>
                      </a:r>
                    </a:p>
                    <a:p>
                      <a:pPr algn="ctr"/>
                      <a:endParaRPr lang="ru-RU" sz="2800" dirty="0" smtClean="0"/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Подсолнух </a:t>
                      </a:r>
                    </a:p>
                    <a:p>
                      <a:pPr algn="ctr"/>
                      <a:r>
                        <a:rPr lang="ru-RU" sz="2800" dirty="0" smtClean="0"/>
                        <a:t>Подорожник</a:t>
                      </a:r>
                    </a:p>
                    <a:p>
                      <a:pPr algn="ctr"/>
                      <a:r>
                        <a:rPr lang="ru-RU" sz="2800" dirty="0" smtClean="0"/>
                        <a:t>Крапива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Сирень</a:t>
                      </a:r>
                    </a:p>
                    <a:p>
                      <a:pPr algn="ctr"/>
                      <a:r>
                        <a:rPr lang="ru-RU" sz="2800" dirty="0" smtClean="0"/>
                        <a:t>Малина</a:t>
                      </a:r>
                    </a:p>
                    <a:p>
                      <a:pPr algn="ctr"/>
                      <a:r>
                        <a:rPr lang="ru-RU" sz="2800" dirty="0" smtClean="0"/>
                        <a:t>Калина</a:t>
                      </a:r>
                      <a:r>
                        <a:rPr lang="ru-RU" sz="2800" baseline="0" dirty="0" smtClean="0"/>
                        <a:t> </a:t>
                      </a:r>
                      <a:endParaRPr lang="ru-RU" sz="28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074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1579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4950" y="1676400"/>
            <a:ext cx="99949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Цель</a:t>
            </a:r>
            <a:r>
              <a:rPr lang="ru-RU" sz="3200" dirty="0"/>
              <a:t>: самостоятельное преобразование усвоенной информации в новых незнакомых условиях</a:t>
            </a:r>
            <a:r>
              <a:rPr lang="ru-RU" sz="3200" dirty="0" smtClean="0"/>
              <a:t>.</a:t>
            </a:r>
          </a:p>
          <a:p>
            <a:endParaRPr lang="ru-RU" sz="3200" dirty="0"/>
          </a:p>
          <a:p>
            <a:endParaRPr lang="ru-RU" sz="3200" dirty="0" smtClean="0"/>
          </a:p>
          <a:p>
            <a:endParaRPr lang="ru-RU" sz="3200" dirty="0"/>
          </a:p>
          <a:p>
            <a:r>
              <a:rPr lang="ru-RU" sz="3200" b="1" dirty="0"/>
              <a:t>Критерии</a:t>
            </a:r>
            <a:r>
              <a:rPr lang="ru-RU" sz="3200" dirty="0"/>
              <a:t>:</a:t>
            </a:r>
          </a:p>
          <a:p>
            <a:r>
              <a:rPr lang="ru-RU" sz="3200" dirty="0"/>
              <a:t>0 баллов- неправильно</a:t>
            </a:r>
          </a:p>
          <a:p>
            <a:r>
              <a:rPr lang="ru-RU" sz="3200" dirty="0"/>
              <a:t>1-4 балла- частично, не полностью</a:t>
            </a:r>
          </a:p>
          <a:p>
            <a:r>
              <a:rPr lang="ru-RU" sz="3200" dirty="0"/>
              <a:t>5 баллов - правильно выполнено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04950" y="482600"/>
            <a:ext cx="9182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5 </a:t>
            </a:r>
            <a:r>
              <a:rPr lang="ru-RU" sz="3600" b="1" dirty="0" smtClean="0"/>
              <a:t>уровень: </a:t>
            </a:r>
            <a:r>
              <a:rPr lang="ru-RU" sz="3600" b="1" dirty="0"/>
              <a:t>Применение в новых условиях</a:t>
            </a:r>
          </a:p>
        </p:txBody>
      </p:sp>
    </p:spTree>
    <p:extLst>
      <p:ext uri="{BB962C8B-B14F-4D97-AF65-F5344CB8AC3E}">
        <p14:creationId xmlns:p14="http://schemas.microsoft.com/office/powerpoint/2010/main" val="4293903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6663" y="477672"/>
            <a:ext cx="9880979" cy="117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503528" y="477672"/>
            <a:ext cx="9184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Составьте кроссворд на тему – растения.</a:t>
            </a:r>
          </a:p>
          <a:p>
            <a:pPr algn="ctr"/>
            <a:r>
              <a:rPr lang="ru-RU" sz="4000" dirty="0" smtClean="0"/>
              <a:t>Кроссворд должен содержать 6-8 слов.</a:t>
            </a:r>
            <a:endParaRPr lang="ru-RU" sz="4000" dirty="0"/>
          </a:p>
        </p:txBody>
      </p:sp>
      <p:pic>
        <p:nvPicPr>
          <p:cNvPr id="9218" name="Picture 2" descr="https://prezentacii.org/upload/cloud/18/09/72394/images/screen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7" b="4321"/>
          <a:stretch/>
        </p:blipFill>
        <p:spPr bwMode="auto">
          <a:xfrm>
            <a:off x="2337616" y="1951629"/>
            <a:ext cx="7516767" cy="437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052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277</Words>
  <Application>Microsoft Office PowerPoint</Application>
  <PresentationFormat>Широкоэкранный</PresentationFormat>
  <Paragraphs>87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17</cp:revision>
  <dcterms:created xsi:type="dcterms:W3CDTF">2023-10-26T15:16:33Z</dcterms:created>
  <dcterms:modified xsi:type="dcterms:W3CDTF">2025-03-31T11:07:19Z</dcterms:modified>
</cp:coreProperties>
</file>